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17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F729F-E9FB-4360-AB02-CBC51E43771D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01327-B48A-4385-B0E2-BC0C609AB4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246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F729F-E9FB-4360-AB02-CBC51E43771D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01327-B48A-4385-B0E2-BC0C609AB4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8856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F729F-E9FB-4360-AB02-CBC51E43771D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01327-B48A-4385-B0E2-BC0C609AB4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545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F729F-E9FB-4360-AB02-CBC51E43771D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01327-B48A-4385-B0E2-BC0C609AB4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424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F729F-E9FB-4360-AB02-CBC51E43771D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01327-B48A-4385-B0E2-BC0C609AB4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6055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F729F-E9FB-4360-AB02-CBC51E43771D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01327-B48A-4385-B0E2-BC0C609AB4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802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F729F-E9FB-4360-AB02-CBC51E43771D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01327-B48A-4385-B0E2-BC0C609AB4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675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F729F-E9FB-4360-AB02-CBC51E43771D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01327-B48A-4385-B0E2-BC0C609AB4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7625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F729F-E9FB-4360-AB02-CBC51E43771D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01327-B48A-4385-B0E2-BC0C609AB4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723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F729F-E9FB-4360-AB02-CBC51E43771D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01327-B48A-4385-B0E2-BC0C609AB4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621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F729F-E9FB-4360-AB02-CBC51E43771D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01327-B48A-4385-B0E2-BC0C609AB4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096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8F729F-E9FB-4360-AB02-CBC51E43771D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701327-B48A-4385-B0E2-BC0C609AB4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8013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62387" y="188640"/>
            <a:ext cx="6973972" cy="504056"/>
          </a:xfrm>
        </p:spPr>
        <p:txBody>
          <a:bodyPr>
            <a:normAutofit fontScale="90000"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18480" y="1283033"/>
            <a:ext cx="2160240" cy="72008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Начало процедуры закупки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1292873"/>
            <a:ext cx="2088232" cy="6640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Определение потребности в товарах, работах, услугах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6" name="Блок-схема: решение 5"/>
          <p:cNvSpPr/>
          <p:nvPr/>
        </p:nvSpPr>
        <p:spPr>
          <a:xfrm>
            <a:off x="5084674" y="1235697"/>
            <a:ext cx="2880320" cy="814751"/>
          </a:xfrm>
          <a:prstGeom prst="flowChartDecis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Необходимость проведения  </a:t>
            </a:r>
          </a:p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закупки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140777" y="1956925"/>
            <a:ext cx="1656184" cy="52767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Разработка и утверждение плана-графика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9" name="Блок-схема: решение 8"/>
          <p:cNvSpPr/>
          <p:nvPr/>
        </p:nvSpPr>
        <p:spPr>
          <a:xfrm>
            <a:off x="6786655" y="2537727"/>
            <a:ext cx="2049704" cy="1414913"/>
          </a:xfrm>
          <a:prstGeom prst="flowChartDecis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Закупка у единственного поставщика в соответствии со ст. 93 44-ФЗ</a:t>
            </a:r>
          </a:p>
        </p:txBody>
      </p:sp>
      <p:sp>
        <p:nvSpPr>
          <p:cNvPr id="10" name="Блок-схема: решение 9"/>
          <p:cNvSpPr/>
          <p:nvPr/>
        </p:nvSpPr>
        <p:spPr>
          <a:xfrm>
            <a:off x="4252237" y="1949913"/>
            <a:ext cx="2880320" cy="1175628"/>
          </a:xfrm>
          <a:prstGeom prst="flowChartDecis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Выбор конкурентного способа определения поставщика (подрядчика</a:t>
            </a:r>
            <a:r>
              <a:rPr lang="ru-RU" sz="900" b="1" dirty="0" smtClean="0">
                <a:solidFill>
                  <a:srgbClr val="0070C0"/>
                </a:solidFill>
              </a:rPr>
              <a:t>)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352080" y="2168101"/>
            <a:ext cx="1656184" cy="43204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Формирование НМЦК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7504" y="2667320"/>
            <a:ext cx="1944216" cy="68967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Формирование</a:t>
            </a:r>
            <a:r>
              <a:rPr lang="ru-RU" sz="1100" b="1" dirty="0" smtClean="0">
                <a:solidFill>
                  <a:srgbClr val="0070C0"/>
                </a:solidFill>
              </a:rPr>
              <a:t> </a:t>
            </a:r>
            <a:r>
              <a:rPr lang="ru-RU" sz="1100" dirty="0" smtClean="0">
                <a:solidFill>
                  <a:schemeClr val="tx1"/>
                </a:solidFill>
              </a:rPr>
              <a:t>требований к участникам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7504" y="2086094"/>
            <a:ext cx="1944216" cy="43204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Составление технического задания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15" name="Блок-схема: решение 14"/>
          <p:cNvSpPr/>
          <p:nvPr/>
        </p:nvSpPr>
        <p:spPr>
          <a:xfrm>
            <a:off x="2771800" y="2596965"/>
            <a:ext cx="2520280" cy="923481"/>
          </a:xfrm>
          <a:prstGeom prst="flowChartDecis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Необходимость проведения закупки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768724" y="3459609"/>
            <a:ext cx="1944216" cy="68967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Направление заявки в уполномоченный орган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240251" y="4258274"/>
            <a:ext cx="2417313" cy="4236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Проведение процедуры на электронной площадке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549218" y="4258275"/>
            <a:ext cx="1965997" cy="4148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Заключение контракта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570999" y="4970611"/>
            <a:ext cx="1944216" cy="4061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Исполнение контракта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25" name="Блок-схема: решение 24"/>
          <p:cNvSpPr/>
          <p:nvPr/>
        </p:nvSpPr>
        <p:spPr>
          <a:xfrm>
            <a:off x="2074989" y="5485483"/>
            <a:ext cx="3049806" cy="1336108"/>
          </a:xfrm>
          <a:prstGeom prst="flowChartDecis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</a:rPr>
              <a:t>Приемка выполненных работ, оказанных услуг, поставленных товаров. Определение результата условиям контракта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4968045" y="6278002"/>
            <a:ext cx="2412267" cy="4633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Претензионная работа, выставление штрафов, пени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968044" y="5511823"/>
            <a:ext cx="2412268" cy="4061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Выполнение гарантийных обязательств</a:t>
            </a:r>
            <a:endParaRPr lang="ru-RU" sz="1100" dirty="0">
              <a:solidFill>
                <a:schemeClr val="tx1"/>
              </a:solidFill>
            </a:endParaRPr>
          </a:p>
        </p:txBody>
      </p:sp>
      <p:cxnSp>
        <p:nvCxnSpPr>
          <p:cNvPr id="29" name="Прямая со стрелкой 28"/>
          <p:cNvCxnSpPr>
            <a:stCxn id="4" idx="6"/>
            <a:endCxn id="5" idx="1"/>
          </p:cNvCxnSpPr>
          <p:nvPr/>
        </p:nvCxnSpPr>
        <p:spPr>
          <a:xfrm flipV="1">
            <a:off x="2378720" y="1624899"/>
            <a:ext cx="177056" cy="181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Соединительная линия уступом 32"/>
          <p:cNvCxnSpPr>
            <a:stCxn id="6" idx="3"/>
            <a:endCxn id="7" idx="0"/>
          </p:cNvCxnSpPr>
          <p:nvPr/>
        </p:nvCxnSpPr>
        <p:spPr>
          <a:xfrm>
            <a:off x="7964994" y="1643073"/>
            <a:ext cx="3875" cy="313852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Соединительная линия уступом 40"/>
          <p:cNvCxnSpPr>
            <a:stCxn id="7" idx="3"/>
            <a:endCxn id="9" idx="3"/>
          </p:cNvCxnSpPr>
          <p:nvPr/>
        </p:nvCxnSpPr>
        <p:spPr>
          <a:xfrm>
            <a:off x="8796961" y="2220762"/>
            <a:ext cx="39398" cy="1024422"/>
          </a:xfrm>
          <a:prstGeom prst="bentConnector3">
            <a:avLst>
              <a:gd name="adj1" fmla="val 680232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>
            <a:stCxn id="11" idx="1"/>
            <a:endCxn id="13" idx="3"/>
          </p:cNvCxnSpPr>
          <p:nvPr/>
        </p:nvCxnSpPr>
        <p:spPr>
          <a:xfrm flipH="1" flipV="1">
            <a:off x="2051720" y="2302118"/>
            <a:ext cx="300360" cy="8200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8" name="Прямая со стрелкой 67"/>
          <p:cNvCxnSpPr>
            <a:stCxn id="13" idx="2"/>
            <a:endCxn id="12" idx="0"/>
          </p:cNvCxnSpPr>
          <p:nvPr/>
        </p:nvCxnSpPr>
        <p:spPr>
          <a:xfrm>
            <a:off x="1079612" y="2518142"/>
            <a:ext cx="0" cy="1491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0" name="Соединительная линия уступом 69"/>
          <p:cNvCxnSpPr/>
          <p:nvPr/>
        </p:nvCxnSpPr>
        <p:spPr>
          <a:xfrm flipV="1">
            <a:off x="2051720" y="3012155"/>
            <a:ext cx="720080" cy="199086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3" name="Овал 82"/>
          <p:cNvSpPr/>
          <p:nvPr/>
        </p:nvSpPr>
        <p:spPr>
          <a:xfrm>
            <a:off x="7448908" y="5557922"/>
            <a:ext cx="1587588" cy="72008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Окончание процедуры закупки</a:t>
            </a:r>
            <a:endParaRPr lang="ru-RU" sz="1100" dirty="0">
              <a:solidFill>
                <a:schemeClr val="tx1"/>
              </a:solidFill>
            </a:endParaRPr>
          </a:p>
        </p:txBody>
      </p:sp>
      <p:cxnSp>
        <p:nvCxnSpPr>
          <p:cNvPr id="108" name="Соединительная линия уступом 107"/>
          <p:cNvCxnSpPr/>
          <p:nvPr/>
        </p:nvCxnSpPr>
        <p:spPr>
          <a:xfrm rot="16200000" flipH="1">
            <a:off x="4363573" y="3470116"/>
            <a:ext cx="478435" cy="318296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2" name="Прямая со стрелкой 131"/>
          <p:cNvCxnSpPr/>
          <p:nvPr/>
        </p:nvCxnSpPr>
        <p:spPr>
          <a:xfrm>
            <a:off x="4356807" y="4668750"/>
            <a:ext cx="10890" cy="2975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3" name="Соединительная линия уступом 152"/>
          <p:cNvCxnSpPr>
            <a:stCxn id="19" idx="1"/>
            <a:endCxn id="23" idx="3"/>
          </p:cNvCxnSpPr>
          <p:nvPr/>
        </p:nvCxnSpPr>
        <p:spPr>
          <a:xfrm rot="10800000">
            <a:off x="5515215" y="4465681"/>
            <a:ext cx="725036" cy="4432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5" name="Прямая со стрелкой 154"/>
          <p:cNvCxnSpPr>
            <a:endCxn id="27" idx="1"/>
          </p:cNvCxnSpPr>
          <p:nvPr/>
        </p:nvCxnSpPr>
        <p:spPr>
          <a:xfrm flipV="1">
            <a:off x="4532216" y="5714893"/>
            <a:ext cx="435828" cy="2030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7" name="Прямая со стрелкой 156"/>
          <p:cNvCxnSpPr>
            <a:endCxn id="26" idx="1"/>
          </p:cNvCxnSpPr>
          <p:nvPr/>
        </p:nvCxnSpPr>
        <p:spPr>
          <a:xfrm>
            <a:off x="4532216" y="6393843"/>
            <a:ext cx="435829" cy="11584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1" name="Соединительная линия уступом 160"/>
          <p:cNvCxnSpPr>
            <a:stCxn id="26" idx="3"/>
            <a:endCxn id="83" idx="4"/>
          </p:cNvCxnSpPr>
          <p:nvPr/>
        </p:nvCxnSpPr>
        <p:spPr>
          <a:xfrm flipV="1">
            <a:off x="7380312" y="6278002"/>
            <a:ext cx="862390" cy="231682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3" name="Соединительная линия уступом 162"/>
          <p:cNvCxnSpPr>
            <a:stCxn id="27" idx="2"/>
          </p:cNvCxnSpPr>
          <p:nvPr/>
        </p:nvCxnSpPr>
        <p:spPr>
          <a:xfrm rot="16200000" flipH="1">
            <a:off x="6785691" y="5306448"/>
            <a:ext cx="185131" cy="1408157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1" name="Прямая со стрелкой 80"/>
          <p:cNvCxnSpPr/>
          <p:nvPr/>
        </p:nvCxnSpPr>
        <p:spPr>
          <a:xfrm flipH="1">
            <a:off x="3863380" y="2302118"/>
            <a:ext cx="95491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5" name="Блок-схема: решение 104"/>
          <p:cNvSpPr/>
          <p:nvPr/>
        </p:nvSpPr>
        <p:spPr>
          <a:xfrm>
            <a:off x="6662464" y="4681951"/>
            <a:ext cx="2444924" cy="703664"/>
          </a:xfrm>
          <a:prstGeom prst="flowChartDecis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Подведение итогов</a:t>
            </a:r>
          </a:p>
        </p:txBody>
      </p:sp>
      <p:cxnSp>
        <p:nvCxnSpPr>
          <p:cNvPr id="113" name="Соединительная линия уступом 112"/>
          <p:cNvCxnSpPr>
            <a:stCxn id="18" idx="3"/>
            <a:endCxn id="19" idx="0"/>
          </p:cNvCxnSpPr>
          <p:nvPr/>
        </p:nvCxnSpPr>
        <p:spPr>
          <a:xfrm>
            <a:off x="6712940" y="3804445"/>
            <a:ext cx="735968" cy="453829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8" name="Прямая со стрелкой 117"/>
          <p:cNvCxnSpPr/>
          <p:nvPr/>
        </p:nvCxnSpPr>
        <p:spPr>
          <a:xfrm>
            <a:off x="4355976" y="5384588"/>
            <a:ext cx="11721" cy="4318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0" name="Блок-схема: решение 59"/>
          <p:cNvSpPr/>
          <p:nvPr/>
        </p:nvSpPr>
        <p:spPr>
          <a:xfrm>
            <a:off x="5483759" y="4624302"/>
            <a:ext cx="1713474" cy="545041"/>
          </a:xfrm>
          <a:prstGeom prst="flowChartDecis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</a:rPr>
              <a:t>Внесение изменений в документацию</a:t>
            </a:r>
          </a:p>
        </p:txBody>
      </p:sp>
      <p:cxnSp>
        <p:nvCxnSpPr>
          <p:cNvPr id="55" name="Прямая со стрелкой 54"/>
          <p:cNvCxnSpPr/>
          <p:nvPr/>
        </p:nvCxnSpPr>
        <p:spPr>
          <a:xfrm>
            <a:off x="4644008" y="1484784"/>
            <a:ext cx="87120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>
            <a:stCxn id="7" idx="1"/>
          </p:cNvCxnSpPr>
          <p:nvPr/>
        </p:nvCxnSpPr>
        <p:spPr>
          <a:xfrm flipH="1">
            <a:off x="6322350" y="2220762"/>
            <a:ext cx="81842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3707904" y="116632"/>
            <a:ext cx="5328592" cy="57606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 № 1</a:t>
            </a:r>
          </a:p>
          <a:p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Порядку оценки коррупционных рисков при осуществлении закупок в Администрации МО Алапаевское, утвержденное постановление Администрации МО Алапаевское от 13.08.2021 № 690/1</a:t>
            </a:r>
            <a:endParaRPr lang="ru-RU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231740" y="836712"/>
            <a:ext cx="4824536" cy="2160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Блок – схема описания процедуры осуществления закупки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9236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128</Words>
  <Application>Microsoft Office PowerPoint</Application>
  <PresentationFormat>Экран (4:3)</PresentationFormat>
  <Paragraphs>25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Блок-схема осуществления процедуры закупки  в Администрации МО "Город Архангельск" и подведомственных учреждениях Администрации МО "Город Архангельск"</dc:title>
  <dc:creator>Анна Юрьевна Ростовская</dc:creator>
  <cp:lastModifiedBy>Трилайн</cp:lastModifiedBy>
  <cp:revision>30</cp:revision>
  <cp:lastPrinted>2021-08-19T10:10:13Z</cp:lastPrinted>
  <dcterms:created xsi:type="dcterms:W3CDTF">2021-04-13T08:27:01Z</dcterms:created>
  <dcterms:modified xsi:type="dcterms:W3CDTF">2021-08-19T10:11:01Z</dcterms:modified>
</cp:coreProperties>
</file>